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52" r:id="rId1"/>
  </p:sldMasterIdLst>
  <p:notesMasterIdLst>
    <p:notesMasterId r:id="rId17"/>
  </p:notesMasterIdLst>
  <p:sldIdLst>
    <p:sldId id="256" r:id="rId2"/>
    <p:sldId id="275" r:id="rId3"/>
    <p:sldId id="278" r:id="rId4"/>
    <p:sldId id="281" r:id="rId5"/>
    <p:sldId id="300" r:id="rId6"/>
    <p:sldId id="291" r:id="rId7"/>
    <p:sldId id="292" r:id="rId8"/>
    <p:sldId id="290" r:id="rId9"/>
    <p:sldId id="279" r:id="rId10"/>
    <p:sldId id="280" r:id="rId11"/>
    <p:sldId id="295" r:id="rId12"/>
    <p:sldId id="298" r:id="rId13"/>
    <p:sldId id="296" r:id="rId14"/>
    <p:sldId id="297" r:id="rId15"/>
    <p:sldId id="273" r:id="rId16"/>
  </p:sldIdLst>
  <p:sldSz cx="9144000" cy="6858000" type="screen4x3"/>
  <p:notesSz cx="6980238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158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477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3853" y="0"/>
            <a:ext cx="302477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9AEB76-ECA0-46B8-ACFF-F321304BCE40}" type="datetimeFigureOut">
              <a:rPr lang="en-US" smtClean="0"/>
              <a:t>9/19/2014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43000"/>
            <a:ext cx="411638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024" y="4400550"/>
            <a:ext cx="558419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302477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3853" y="8685214"/>
            <a:ext cx="302477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43AD0C-381C-4D3D-90B3-05D27F4D9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214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EF0964E-A407-4D7B-80B1-6DFD58A75CB2}" type="slidenum">
              <a:rPr lang="en-US" altLang="en-US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5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425DD5B-3DA1-4289-A697-6A9DA6AE5D63}" type="slidenum">
              <a:rPr lang="en-US" altLang="en-US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1120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01B76B0-13E7-471D-BFAF-92B422771B72}" type="slidenum">
              <a:rPr lang="en-US" altLang="en-US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z="100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7854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49ACCC9-1922-46D4-966C-A0B194EBFDD7}" type="slidenum">
              <a:rPr lang="en-US" altLang="en-US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4560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B820A51-16FD-48E0-854D-5AEA5F9012F4}" type="slidenum">
              <a:rPr lang="en-US" altLang="en-US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6576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A9265DD-56F2-496C-9C4D-5B3EE339CCE3}" type="slidenum">
              <a:rPr lang="en-US" altLang="en-US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z="100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2674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004EA95-6D9E-4DA2-B76F-0AE9EC2459CF}" type="slidenum">
              <a:rPr lang="en-US" altLang="en-US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4134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8A7F4D2-9007-46B8-832B-67FC26AA26B4}" type="slidenum">
              <a:rPr lang="en-US" altLang="en-US"/>
              <a:pPr>
                <a:spcBef>
                  <a:spcPct val="0"/>
                </a:spcBef>
              </a:pPr>
              <a:t>14</a:t>
            </a:fld>
            <a:endParaRPr lang="en-US" alt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6679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5A566F3-4EBE-4C12-864D-6AD03D490F21}" type="slidenum">
              <a:rPr lang="en-US" smtClean="0"/>
              <a:pPr eaLnBrk="1" hangingPunct="1"/>
              <a:t>15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92989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15" descr="MDH logo" title="Minnesota Department of Health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175500" y="152400"/>
            <a:ext cx="13589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344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Minnesota Department of Health logo" title="MDH logo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862888" y="76200"/>
            <a:ext cx="823912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867400" y="19050"/>
            <a:ext cx="990600" cy="3286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B3F61-3C19-4B37-BE92-DBB7E30EBCE8}" type="datetimeFigureOut">
              <a:rPr lang="en-US"/>
              <a:pPr>
                <a:defRPr/>
              </a:pPr>
              <a:t>9/19/2014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934200" y="19050"/>
            <a:ext cx="1066800" cy="328613"/>
          </a:xfrm>
        </p:spPr>
        <p:txBody>
          <a:bodyPr/>
          <a:lstStyle>
            <a:lvl1pPr>
              <a:defRPr/>
            </a:lvl1pPr>
          </a:lstStyle>
          <a:p>
            <a:fld id="{73F3CB82-655B-4343-86FF-231168584E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1972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Minnesota Department of Health logo" title="MDH logo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862888" y="76200"/>
            <a:ext cx="823912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867400" y="19050"/>
            <a:ext cx="990600" cy="3286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09271B-12BB-482F-ADF7-093C7862CFAE}" type="datetimeFigureOut">
              <a:rPr lang="en-US"/>
              <a:pPr>
                <a:defRPr/>
              </a:pPr>
              <a:t>9/19/2014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934200" y="19050"/>
            <a:ext cx="1066800" cy="328613"/>
          </a:xfrm>
        </p:spPr>
        <p:txBody>
          <a:bodyPr/>
          <a:lstStyle>
            <a:lvl1pPr>
              <a:defRPr/>
            </a:lvl1pPr>
          </a:lstStyle>
          <a:p>
            <a:fld id="{6F3B54B3-CACD-4F4B-A475-99A78AAFE4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41082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8763" y="304800"/>
            <a:ext cx="756443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479550" y="1981200"/>
            <a:ext cx="7626350" cy="38862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889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Minnesota Department of Health logo" title="MDH logo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862888" y="76200"/>
            <a:ext cx="823912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553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15" descr="Minnesota Department of Health logo" title="MDH logo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862888" y="76200"/>
            <a:ext cx="823912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5867400" y="19050"/>
            <a:ext cx="990600" cy="3286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D8035A-89FF-4370-AC5F-C2ADA612468C}" type="datetimeFigureOut">
              <a:rPr lang="en-US"/>
              <a:pPr>
                <a:defRPr/>
              </a:pPr>
              <a:t>9/19/2014</a:t>
            </a:fld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934200" y="19050"/>
            <a:ext cx="1066800" cy="328613"/>
          </a:xfrm>
        </p:spPr>
        <p:txBody>
          <a:bodyPr/>
          <a:lstStyle>
            <a:lvl1pPr>
              <a:defRPr/>
            </a:lvl1pPr>
          </a:lstStyle>
          <a:p>
            <a:fld id="{391DF9BA-ADAC-4856-B3F9-350C2CF047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7092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5" descr="Minnesota Department of Health logo" title="MDH logo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862888" y="76200"/>
            <a:ext cx="823912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5867400" y="19050"/>
            <a:ext cx="990600" cy="3286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8A1977-6373-4C31-9FBB-3458866271A4}" type="datetimeFigureOut">
              <a:rPr lang="en-US"/>
              <a:pPr>
                <a:defRPr/>
              </a:pPr>
              <a:t>9/19/2014</a:t>
            </a:fld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934200" y="19050"/>
            <a:ext cx="1066800" cy="328613"/>
          </a:xfrm>
        </p:spPr>
        <p:txBody>
          <a:bodyPr/>
          <a:lstStyle>
            <a:lvl1pPr>
              <a:defRPr/>
            </a:lvl1pPr>
          </a:lstStyle>
          <a:p>
            <a:fld id="{29AC1F69-BAC8-46B6-A4C6-38C3938D7D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7522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15" descr="Minnesota Department of Health logo" title="MDH logo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862888" y="76200"/>
            <a:ext cx="823912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5867400" y="19050"/>
            <a:ext cx="990600" cy="3286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0F9AF9-696B-4A41-8C03-C263F37B9F9A}" type="datetimeFigureOut">
              <a:rPr lang="en-US"/>
              <a:pPr>
                <a:defRPr/>
              </a:pPr>
              <a:t>9/19/2014</a:t>
            </a:fld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934200" y="19050"/>
            <a:ext cx="1066800" cy="328613"/>
          </a:xfrm>
        </p:spPr>
        <p:txBody>
          <a:bodyPr/>
          <a:lstStyle>
            <a:lvl1pPr>
              <a:defRPr/>
            </a:lvl1pPr>
          </a:lstStyle>
          <a:p>
            <a:fld id="{4B9B38BF-5EFD-4498-A38D-6B59781EFC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0661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5" descr="Minnesota Department of Health logo" title="MDH logo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862888" y="76200"/>
            <a:ext cx="823912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67400" y="19050"/>
            <a:ext cx="990600" cy="3286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B70D8-A228-4E6D-A2F3-D5C26FAF17AB}" type="datetimeFigureOut">
              <a:rPr lang="en-US"/>
              <a:pPr>
                <a:defRPr/>
              </a:pPr>
              <a:t>9/19/2014</a:t>
            </a:fld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934200" y="19050"/>
            <a:ext cx="1066800" cy="328613"/>
          </a:xfrm>
        </p:spPr>
        <p:txBody>
          <a:bodyPr/>
          <a:lstStyle>
            <a:lvl1pPr>
              <a:defRPr/>
            </a:lvl1pPr>
          </a:lstStyle>
          <a:p>
            <a:fld id="{A7E91507-E305-46D1-BC71-46A5FE63DD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6498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Minnesota Department of Health logo" title="MDH logo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862888" y="76200"/>
            <a:ext cx="823912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Minnesota Legislature - Google Chrome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3" t="15561" r="35000" b="70663"/>
          <a:stretch/>
        </p:blipFill>
        <p:spPr>
          <a:xfrm>
            <a:off x="76200" y="85343"/>
            <a:ext cx="242316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903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5" descr="Minnesota Department of Health logo" title="MDH logo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862888" y="76200"/>
            <a:ext cx="823912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5867400" y="19050"/>
            <a:ext cx="990600" cy="3286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937FCD-626B-4B2D-BB15-4EF7D8C3C6A0}" type="datetimeFigureOut">
              <a:rPr lang="en-US"/>
              <a:pPr>
                <a:defRPr/>
              </a:pPr>
              <a:t>9/19/2014</a:t>
            </a:fld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934200" y="19050"/>
            <a:ext cx="1066800" cy="328613"/>
          </a:xfrm>
        </p:spPr>
        <p:txBody>
          <a:bodyPr/>
          <a:lstStyle>
            <a:lvl1pPr>
              <a:defRPr/>
            </a:lvl1pPr>
          </a:lstStyle>
          <a:p>
            <a:fld id="{153236F7-E01C-42A7-A8CD-B57866D0C6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5374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5" descr="Minnesota Department of Health logo" title="MDH logo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862888" y="76200"/>
            <a:ext cx="823912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5867400" y="19050"/>
            <a:ext cx="990600" cy="3286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B032B1-A820-4B05-8438-B8BE01AF50DE}" type="datetimeFigureOut">
              <a:rPr lang="en-US"/>
              <a:pPr>
                <a:defRPr/>
              </a:pPr>
              <a:t>9/19/2014</a:t>
            </a:fld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934200" y="19050"/>
            <a:ext cx="1066800" cy="328613"/>
          </a:xfrm>
        </p:spPr>
        <p:txBody>
          <a:bodyPr/>
          <a:lstStyle>
            <a:lvl1pPr>
              <a:defRPr/>
            </a:lvl1pPr>
          </a:lstStyle>
          <a:p>
            <a:fld id="{9F30978C-937A-4995-8560-674A30D543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1213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7E5A2B20-7669-42B7-9574-6BB16271A5E7}" type="datetimeFigureOut">
              <a:rPr lang="en-US"/>
              <a:pPr>
                <a:defRPr/>
              </a:pPr>
              <a:t>9/19/2014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 b="1">
                <a:solidFill>
                  <a:srgbClr val="FFFFFF"/>
                </a:solidFill>
              </a:defRPr>
            </a:lvl1pPr>
          </a:lstStyle>
          <a:p>
            <a:fld id="{C5EAD841-5E51-424E-85BF-01F872342E7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2" r:id="rId1"/>
    <p:sldLayoutId id="2147484243" r:id="rId2"/>
    <p:sldLayoutId id="2147484244" r:id="rId3"/>
    <p:sldLayoutId id="2147484245" r:id="rId4"/>
    <p:sldLayoutId id="2147484246" r:id="rId5"/>
    <p:sldLayoutId id="2147484247" r:id="rId6"/>
    <p:sldLayoutId id="2147484248" r:id="rId7"/>
    <p:sldLayoutId id="2147484249" r:id="rId8"/>
    <p:sldLayoutId id="2147484250" r:id="rId9"/>
    <p:sldLayoutId id="2147484251" r:id="rId10"/>
    <p:sldLayoutId id="2147484252" r:id="rId11"/>
    <p:sldLayoutId id="2147484254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365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Mark.Schoenbaum@state.mn.us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744595"/>
            <a:ext cx="7848600" cy="19272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MERC:</a:t>
            </a:r>
            <a:br>
              <a:rPr lang="en-US" dirty="0" smtClean="0"/>
            </a:br>
            <a:r>
              <a:rPr lang="en-US" sz="3100" dirty="0" smtClean="0"/>
              <a:t>medical education &amp; research costs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Minnesota’s Clinical training support Program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773680" y="4795520"/>
            <a:ext cx="6400800" cy="1752600"/>
          </a:xfrm>
        </p:spPr>
        <p:txBody>
          <a:bodyPr/>
          <a:lstStyle/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r"/>
            <a:r>
              <a:rPr lang="en-US" sz="2000" dirty="0" smtClean="0"/>
              <a:t>Mark Schoenbaum</a:t>
            </a:r>
          </a:p>
          <a:p>
            <a:pPr algn="r"/>
            <a:r>
              <a:rPr lang="en-US" sz="2000" dirty="0" smtClean="0"/>
              <a:t>Minnesota Department of Health</a:t>
            </a:r>
            <a:endParaRPr lang="en-US" sz="2000" dirty="0"/>
          </a:p>
          <a:p>
            <a:pPr algn="r"/>
            <a:r>
              <a:rPr lang="en-US" sz="2000" dirty="0" smtClean="0"/>
              <a:t>September 22, </a:t>
            </a:r>
            <a:r>
              <a:rPr lang="en-US" sz="2000" dirty="0" smtClean="0"/>
              <a:t>2014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Use of MERC Funds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676400"/>
            <a:ext cx="7620000" cy="518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 smtClean="0"/>
              <a:t>Funds flow from MDH –&gt; Sponsoring Institution –&gt; Training Site</a:t>
            </a:r>
          </a:p>
          <a:p>
            <a:pPr>
              <a:lnSpc>
                <a:spcPct val="90000"/>
              </a:lnSpc>
            </a:pPr>
            <a:endParaRPr lang="en-US" altLang="en-US" sz="1600" dirty="0" smtClean="0"/>
          </a:p>
          <a:p>
            <a:pPr>
              <a:lnSpc>
                <a:spcPct val="90000"/>
              </a:lnSpc>
            </a:pPr>
            <a:r>
              <a:rPr lang="en-US" altLang="en-US" dirty="0" smtClean="0"/>
              <a:t>Funds must be spent on clinical training</a:t>
            </a:r>
          </a:p>
          <a:p>
            <a:pPr>
              <a:lnSpc>
                <a:spcPct val="90000"/>
              </a:lnSpc>
            </a:pPr>
            <a:endParaRPr lang="en-US" altLang="en-US" dirty="0" smtClean="0"/>
          </a:p>
          <a:p>
            <a:pPr>
              <a:lnSpc>
                <a:spcPct val="90000"/>
              </a:lnSpc>
            </a:pPr>
            <a:r>
              <a:rPr lang="en-US" altLang="en-US" dirty="0" smtClean="0"/>
              <a:t>Sites must report their expenses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7564437" cy="1066800"/>
          </a:xfrm>
        </p:spPr>
        <p:txBody>
          <a:bodyPr>
            <a:normAutofit fontScale="90000"/>
          </a:bodyPr>
          <a:lstStyle/>
          <a:p>
            <a:r>
              <a:rPr lang="en-US" altLang="en-US" sz="3100" b="1" dirty="0">
                <a:solidFill>
                  <a:srgbClr val="242852"/>
                </a:solidFill>
              </a:rPr>
              <a:t>2014 MERC Distribution</a:t>
            </a:r>
            <a:r>
              <a:rPr lang="en-US" altLang="en-US" sz="3200" b="1" dirty="0">
                <a:solidFill>
                  <a:srgbClr val="242852"/>
                </a:solidFill>
              </a:rPr>
              <a:t/>
            </a:r>
            <a:br>
              <a:rPr lang="en-US" altLang="en-US" sz="3200" b="1" dirty="0">
                <a:solidFill>
                  <a:srgbClr val="242852"/>
                </a:solidFill>
              </a:rPr>
            </a:br>
            <a:endParaRPr lang="en-US" altLang="en-US" dirty="0" smtClean="0"/>
          </a:p>
        </p:txBody>
      </p:sp>
      <p:sp>
        <p:nvSpPr>
          <p:cNvPr id="24633" name="Text Box 575"/>
          <p:cNvSpPr txBox="1">
            <a:spLocks noChangeArrowheads="1"/>
          </p:cNvSpPr>
          <p:nvPr/>
        </p:nvSpPr>
        <p:spPr bwMode="auto">
          <a:xfrm>
            <a:off x="985837" y="1143000"/>
            <a:ext cx="6950075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¬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1400" dirty="0"/>
              <a:t> </a:t>
            </a:r>
            <a:r>
              <a:rPr lang="en-US" altLang="en-US" sz="1400" dirty="0" smtClean="0"/>
              <a:t>369 </a:t>
            </a:r>
            <a:r>
              <a:rPr lang="en-US" altLang="en-US" sz="1400" dirty="0"/>
              <a:t>distinct sites </a:t>
            </a:r>
            <a:r>
              <a:rPr lang="en-US" altLang="en-US" sz="1400" dirty="0" smtClean="0"/>
              <a:t>received MERC funds</a:t>
            </a:r>
            <a:endParaRPr lang="en-US" altLang="en-US" sz="14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1400" dirty="0"/>
              <a:t> </a:t>
            </a:r>
            <a:r>
              <a:rPr lang="en-US" altLang="en-US" sz="1400" dirty="0" smtClean="0"/>
              <a:t>83.9% </a:t>
            </a:r>
            <a:r>
              <a:rPr lang="en-US" altLang="en-US" sz="1400" dirty="0"/>
              <a:t>of funding to </a:t>
            </a:r>
            <a:r>
              <a:rPr lang="en-US" altLang="en-US" sz="1400" dirty="0" smtClean="0"/>
              <a:t>hospitals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1400" dirty="0" smtClean="0"/>
              <a:t> 10.9% </a:t>
            </a:r>
            <a:r>
              <a:rPr lang="en-US" altLang="en-US" sz="1400" dirty="0"/>
              <a:t>to physician </a:t>
            </a:r>
            <a:r>
              <a:rPr lang="en-US" altLang="en-US" sz="1400" dirty="0" smtClean="0"/>
              <a:t>clinics</a:t>
            </a:r>
          </a:p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1400" dirty="0" smtClean="0"/>
              <a:t>   2.5</a:t>
            </a:r>
            <a:r>
              <a:rPr lang="en-US" altLang="en-US" sz="1400" dirty="0"/>
              <a:t>% </a:t>
            </a:r>
            <a:r>
              <a:rPr lang="en-US" altLang="en-US" sz="1400" dirty="0" smtClean="0"/>
              <a:t>to Pharmacies</a:t>
            </a:r>
            <a:endParaRPr lang="en-US" altLang="en-US" sz="14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1400" dirty="0" smtClean="0"/>
              <a:t>   1.1% to Federally Qualified Health Centers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1400" dirty="0"/>
              <a:t> </a:t>
            </a:r>
            <a:r>
              <a:rPr lang="en-US" altLang="en-US" sz="1400" dirty="0" smtClean="0"/>
              <a:t>  0.1% to Dental Clinics</a:t>
            </a:r>
            <a:endParaRPr lang="en-US" altLang="en-US" sz="14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1400" dirty="0"/>
              <a:t> </a:t>
            </a:r>
            <a:r>
              <a:rPr lang="en-US" altLang="en-US" sz="1400" dirty="0" smtClean="0"/>
              <a:t>71.1% </a:t>
            </a:r>
            <a:r>
              <a:rPr lang="en-US" altLang="en-US" sz="1400" dirty="0"/>
              <a:t>of grant to Hennepin/Ramsey counties</a:t>
            </a:r>
          </a:p>
        </p:txBody>
      </p:sp>
      <p:pic>
        <p:nvPicPr>
          <p:cNvPr id="6" name="Table Placeholder 5" descr="This is a chart that shows the grant distribution by County.&#10;&#10;Anoka has 2.4% Funds and 1.1% FTEs&#10;Hennepin County has 49.4% Funds and 44.8% FTEs&#10;Olmstead has 6.3% Funds and 33.0% FTEs&#10;Ramsey has 21.7% Funds and 11.7% FTEs&#10;St. Louis has 5.1% Funds and 3.2% FTEs&#10;Stearns has 4.2% Funds and 0.8% FTEs&#10;All Others have 10.9% Funds and 6.4% FTEs&#10;"/>
          <p:cNvPicPr>
            <a:picLocks noGrp="1"/>
          </p:cNvPicPr>
          <p:nvPr>
            <p:ph type="tbl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974" y="2971800"/>
            <a:ext cx="5257800" cy="2971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2357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1195240" y="623740"/>
            <a:ext cx="675352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16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2800" b="1" dirty="0" smtClean="0"/>
              <a:t>2014 MERC Distribution</a:t>
            </a:r>
            <a:r>
              <a:rPr lang="en-US" altLang="en-US" sz="3200" b="1" dirty="0" smtClean="0"/>
              <a:t/>
            </a:r>
            <a:br>
              <a:rPr lang="en-US" altLang="en-US" sz="3200" b="1" dirty="0" smtClean="0"/>
            </a:br>
            <a:r>
              <a:rPr lang="en-US" sz="2200" b="1" dirty="0"/>
              <a:t>Top 20 Grant Recipients</a:t>
            </a:r>
            <a:endParaRPr lang="en-US" altLang="en-US" sz="2200" b="1" dirty="0" smtClean="0"/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674388"/>
              </p:ext>
            </p:extLst>
          </p:nvPr>
        </p:nvGraphicFramePr>
        <p:xfrm>
          <a:off x="381000" y="1447800"/>
          <a:ext cx="7924800" cy="5334017"/>
        </p:xfrm>
        <a:graphic>
          <a:graphicData uri="http://schemas.openxmlformats.org/drawingml/2006/table">
            <a:tbl>
              <a:tblPr firstRow="1" firstCol="1" bandRow="1"/>
              <a:tblGrid>
                <a:gridCol w="3197726"/>
                <a:gridCol w="1390316"/>
                <a:gridCol w="1737895"/>
                <a:gridCol w="625642"/>
                <a:gridCol w="973221"/>
              </a:tblGrid>
              <a:tr h="55327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</a:rPr>
                        <a:t>Clinical Training Facility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</a:rPr>
                        <a:t>Loca</a:t>
                      </a:r>
                      <a:r>
                        <a:rPr lang="en-US" sz="1100" b="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</a:rPr>
                        <a:t>t</a:t>
                      </a:r>
                      <a:r>
                        <a:rPr lang="en-US" sz="11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</a:rPr>
                        <a:t>ion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</a:rPr>
                        <a:t>MHCP Provider Type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</a:rPr>
                        <a:t>FTEs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</a:rPr>
                        <a:t>Grant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4446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HENNEPIN COUNTY MEDICAL CENTER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MINNEAPOLIS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HOSPITAL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403.0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$11,123,229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282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UMMC FAIRVIEW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MINNEAPOLIS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HOSPITAL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466.6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$4,811,309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2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REGIONS HOSPITAL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ST PAUL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HOSPITAL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176.0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$4,394,591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282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CHILDRENS HEALTH CARE MINNEAPOLIS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MINNEAPOLIS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HOSPITAL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46.2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$3,155,302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2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ABBOTT NORTHWESTERN HOSPITAL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MINNEAPOLIS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HOSPITAL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78.4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$2,208,541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282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NORTH MEMORIAL HEALTH CARE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ROBBINSDALE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HOSPITAL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40.0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$2,077,248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2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MAYO CLINIC HOSPITAL ROCHESTER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ROCHESTER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HOSPITAL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450.3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$2,001,856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282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ST CLOUD HOSPITAL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ST CLOUD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HOSPITAL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13.5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$1,999,411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2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CHILDRENS HOSPITALS &amp; CLINICS OF MN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ST PAUL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HOSPITAL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51.4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$1,741,437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282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UNITED HOSPITAL INC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ST PAUL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HOSPITAL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16.4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$1,728,344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2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HEALTHEAST ST JOSEPHS HOSPITAL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ST PAUL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HOSPITAL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25.7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$1,114,428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282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HEALTHEAST ST JOHNS HOSPITAL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MAPLEWOOD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HOSPITAL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7.8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$993,652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2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GILLETTE CHILDRENS SPEC HOSP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ST PAUL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HOSPITAL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15.9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$961,707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282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ESSENTIA HLTH ST MARYS MEDICAL CNTR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DULUTH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HOSPITAL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28.9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$958,830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2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PARK NICOLLET METHODIST HOSP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ST LOUIS PARK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HOSPITAL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30.7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$891,551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282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MAYO CLINIC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ROCHESTER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PHYSICIAN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434.5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$798,072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2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MERCY HOSPITAL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COON RAPIDS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HOSPITAL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6.8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$666,858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282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PARK NICOLLET CLINICS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ST LOUIS PARK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PHYSICIAN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8.8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$542,276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2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FAIRVIEW SOUTHDALE HOSPITAL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MINNEAPOLIS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HOSPITAL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5.4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$540,271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282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MAYO CLINIC HOSPITAL ROCHESTER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ROCHESTER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HOSPITAL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172.8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$486,139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196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2800" b="1" dirty="0">
                <a:solidFill>
                  <a:srgbClr val="242852"/>
                </a:solidFill>
              </a:rPr>
              <a:t>2014 MERC Distribution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sz="2200" b="1" dirty="0"/>
              <a:t>Grant </a:t>
            </a:r>
            <a:r>
              <a:rPr lang="en-US" sz="2200" b="1" dirty="0" smtClean="0"/>
              <a:t>Ranges</a:t>
            </a:r>
            <a:endParaRPr lang="en-US" altLang="en-US" sz="2200" b="1" dirty="0" smtClean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4208204"/>
              </p:ext>
            </p:extLst>
          </p:nvPr>
        </p:nvGraphicFramePr>
        <p:xfrm>
          <a:off x="914400" y="2743200"/>
          <a:ext cx="6629401" cy="2164080"/>
        </p:xfrm>
        <a:graphic>
          <a:graphicData uri="http://schemas.openxmlformats.org/drawingml/2006/table">
            <a:tbl>
              <a:tblPr firstRow="1" firstCol="1" bandRow="1"/>
              <a:tblGrid>
                <a:gridCol w="3011861"/>
                <a:gridCol w="1382301"/>
                <a:gridCol w="1382301"/>
                <a:gridCol w="852938"/>
              </a:tblGrid>
              <a:tr h="3657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</a:rPr>
                        <a:t>Grant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%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</a:rPr>
                        <a:t>Number of Sites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</a:rPr>
                        <a:t>FTEs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172889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$1,000,000 to $5,000,000</a:t>
                      </a:r>
                      <a:endParaRPr lang="en-US" sz="13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 smtClean="0">
                          <a:effectLst/>
                          <a:latin typeface="Times New Roman"/>
                          <a:ea typeface="Times New Roman"/>
                        </a:rPr>
                        <a:t>2%</a:t>
                      </a:r>
                      <a:endParaRPr lang="en-US" sz="13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11</a:t>
                      </a:r>
                      <a:endParaRPr lang="en-US" sz="13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1,767</a:t>
                      </a:r>
                      <a:endParaRPr lang="en-US" sz="13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172889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$500,000 to $999,999</a:t>
                      </a:r>
                      <a:endParaRPr lang="en-US" sz="13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 smtClean="0">
                          <a:effectLst/>
                          <a:latin typeface="Times New Roman"/>
                          <a:ea typeface="Times New Roman"/>
                        </a:rPr>
                        <a:t>1%</a:t>
                      </a:r>
                      <a:endParaRPr lang="en-US" sz="13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8</a:t>
                      </a:r>
                      <a:endParaRPr lang="en-US" sz="13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539</a:t>
                      </a:r>
                      <a:endParaRPr lang="en-US" sz="13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72889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$100,000 to $499,999</a:t>
                      </a:r>
                      <a:endParaRPr lang="en-US" sz="13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 smtClean="0">
                          <a:effectLst/>
                          <a:latin typeface="Times New Roman"/>
                          <a:ea typeface="Times New Roman"/>
                        </a:rPr>
                        <a:t>5%</a:t>
                      </a:r>
                      <a:endParaRPr lang="en-US" sz="13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32</a:t>
                      </a:r>
                      <a:endParaRPr lang="en-US" sz="13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314</a:t>
                      </a:r>
                      <a:endParaRPr lang="en-US" sz="13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172889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$50,000 to $99,999</a:t>
                      </a:r>
                      <a:endParaRPr lang="en-US" sz="13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 smtClean="0">
                          <a:effectLst/>
                          <a:latin typeface="Times New Roman"/>
                          <a:ea typeface="Times New Roman"/>
                        </a:rPr>
                        <a:t>6%</a:t>
                      </a:r>
                      <a:endParaRPr lang="en-US" sz="13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37</a:t>
                      </a:r>
                      <a:endParaRPr lang="en-US" sz="13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83</a:t>
                      </a:r>
                      <a:endParaRPr lang="en-US" sz="13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72889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$20,000 to $49,999</a:t>
                      </a:r>
                      <a:endParaRPr lang="en-US" sz="13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 smtClean="0">
                          <a:effectLst/>
                          <a:latin typeface="Times New Roman"/>
                          <a:ea typeface="Times New Roman"/>
                        </a:rPr>
                        <a:t>15%</a:t>
                      </a:r>
                      <a:endParaRPr lang="en-US" sz="13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96</a:t>
                      </a:r>
                      <a:endParaRPr lang="en-US" sz="13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290</a:t>
                      </a:r>
                      <a:endParaRPr lang="en-US" sz="13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172889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$10,000 to $19,999</a:t>
                      </a:r>
                      <a:endParaRPr lang="en-US" sz="13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 smtClean="0">
                          <a:effectLst/>
                          <a:latin typeface="Times New Roman"/>
                          <a:ea typeface="Times New Roman"/>
                        </a:rPr>
                        <a:t>12%</a:t>
                      </a:r>
                      <a:endParaRPr lang="en-US" sz="13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72</a:t>
                      </a:r>
                      <a:endParaRPr lang="en-US" sz="13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70</a:t>
                      </a:r>
                      <a:endParaRPr lang="en-US" sz="13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72889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$5,000 to $9,999</a:t>
                      </a:r>
                      <a:endParaRPr lang="en-US" sz="13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 smtClean="0">
                          <a:effectLst/>
                          <a:latin typeface="Times New Roman"/>
                          <a:ea typeface="Times New Roman"/>
                        </a:rPr>
                        <a:t>13%</a:t>
                      </a:r>
                      <a:endParaRPr lang="en-US" sz="13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83</a:t>
                      </a:r>
                      <a:endParaRPr lang="en-US" sz="13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56</a:t>
                      </a:r>
                      <a:endParaRPr lang="en-US" sz="13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172889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$1,000 to $4,999</a:t>
                      </a:r>
                      <a:endParaRPr lang="en-US" sz="13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 smtClean="0">
                          <a:effectLst/>
                          <a:latin typeface="Times New Roman"/>
                          <a:ea typeface="Times New Roman"/>
                        </a:rPr>
                        <a:t>5%</a:t>
                      </a:r>
                      <a:endParaRPr lang="en-US" sz="13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30</a:t>
                      </a:r>
                      <a:endParaRPr lang="en-US" sz="13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3</a:t>
                      </a:r>
                      <a:endParaRPr lang="en-US" sz="13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72889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Distinct Total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369*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3,221 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609600" y="1828799"/>
            <a:ext cx="6705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The table below shows the </a:t>
            </a:r>
            <a:r>
              <a:rPr lang="en-US" sz="1200" dirty="0" smtClean="0"/>
              <a:t>number of sites and FTEs within specific grant ranges. Facilities     receiving a grant less than $5,000 qualified </a:t>
            </a:r>
            <a:r>
              <a:rPr lang="en-US" sz="1200" dirty="0"/>
              <a:t>only for cigarette tax funds.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43000" y="5943600"/>
            <a:ext cx="685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* 252 additional applicants qualified for a grant under $1,000 and received no funds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5041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457200" y="1276350"/>
            <a:ext cx="8229600" cy="4972050"/>
          </a:xfrm>
        </p:spPr>
        <p:txBody>
          <a:bodyPr/>
          <a:lstStyle/>
          <a:p>
            <a:pPr marL="0" indent="0" algn="ctr">
              <a:spcBef>
                <a:spcPct val="50000"/>
              </a:spcBef>
              <a:buFont typeface="Arial" charset="0"/>
              <a:buNone/>
            </a:pPr>
            <a:r>
              <a:rPr lang="en-US" sz="2800" dirty="0" smtClean="0"/>
              <a:t>Mark Schoenbaum</a:t>
            </a:r>
          </a:p>
          <a:p>
            <a:pPr marL="0" indent="0" algn="ctr">
              <a:spcBef>
                <a:spcPct val="50000"/>
              </a:spcBef>
              <a:buFont typeface="Arial" charset="0"/>
              <a:buNone/>
            </a:pPr>
            <a:endParaRPr lang="en-US" sz="2800" dirty="0"/>
          </a:p>
          <a:p>
            <a:pPr marL="0" indent="0" algn="ctr">
              <a:spcBef>
                <a:spcPct val="50000"/>
              </a:spcBef>
              <a:buFont typeface="Arial" charset="0"/>
              <a:buNone/>
            </a:pPr>
            <a:endParaRPr lang="en-US" sz="2800" dirty="0">
              <a:hlinkClick r:id="rId3"/>
            </a:endParaRPr>
          </a:p>
          <a:p>
            <a:pPr marL="0" indent="0" algn="ctr">
              <a:spcBef>
                <a:spcPct val="50000"/>
              </a:spcBef>
              <a:buFont typeface="Arial" charset="0"/>
              <a:buNone/>
            </a:pPr>
            <a:r>
              <a:rPr lang="en-US" sz="2800" dirty="0" smtClean="0">
                <a:hlinkClick r:id="rId3"/>
              </a:rPr>
              <a:t>mark.schoenbaum@state.mn.us</a:t>
            </a:r>
            <a:r>
              <a:rPr lang="en-US" sz="2800" dirty="0" smtClean="0"/>
              <a:t> , 651-201-3859</a:t>
            </a:r>
          </a:p>
          <a:p>
            <a:pPr marL="0" indent="0" algn="ctr">
              <a:spcBef>
                <a:spcPct val="50000"/>
              </a:spcBef>
              <a:buFont typeface="Arial" charset="0"/>
              <a:buNone/>
            </a:pPr>
            <a:endParaRPr lang="en-US" dirty="0" smtClean="0"/>
          </a:p>
        </p:txBody>
      </p:sp>
      <p:pic>
        <p:nvPicPr>
          <p:cNvPr id="31748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057400"/>
            <a:ext cx="20193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982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Original MERC Principles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Medical education benefits society at large, not just direct health care stakeholders.</a:t>
            </a:r>
          </a:p>
          <a:p>
            <a:r>
              <a:rPr lang="en-US" altLang="en-US" dirty="0" smtClean="0"/>
              <a:t>The cost of medical education should not be borne by only a few hospitals or medical centers, but fairly allocated across the health care system.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1995 MERC Task Force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626350" cy="4724400"/>
          </a:xfrm>
        </p:spPr>
        <p:txBody>
          <a:bodyPr/>
          <a:lstStyle/>
          <a:p>
            <a:r>
              <a:rPr lang="en-US" altLang="en-US" sz="2800" dirty="0" smtClean="0"/>
              <a:t>Teaching institutions should be responsive to evolving workforce needs related to specialty, profession and skill mix;</a:t>
            </a:r>
          </a:p>
          <a:p>
            <a:endParaRPr lang="en-US" altLang="en-US" sz="1600" dirty="0" smtClean="0"/>
          </a:p>
          <a:p>
            <a:r>
              <a:rPr lang="en-US" altLang="en-US" sz="2800" dirty="0" smtClean="0"/>
              <a:t>Health workforce should support cost, access and quality goals;</a:t>
            </a:r>
          </a:p>
          <a:p>
            <a:endParaRPr lang="en-US" altLang="en-US" sz="1600" dirty="0" smtClean="0"/>
          </a:p>
          <a:p>
            <a:r>
              <a:rPr lang="en-US" altLang="en-US" sz="2800" dirty="0" smtClean="0"/>
              <a:t>Public policy incentives should be developed to promote training of generalists, resolve </a:t>
            </a:r>
            <a:r>
              <a:rPr lang="en-US" altLang="en-US" sz="2800" dirty="0" err="1" smtClean="0"/>
              <a:t>maldistributions</a:t>
            </a:r>
            <a:r>
              <a:rPr lang="en-US" altLang="en-US" sz="2800" dirty="0" smtClean="0"/>
              <a:t>, and influence gender/diversity mix.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MERC Formula Timeline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752600"/>
            <a:ext cx="7467600" cy="5105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000" dirty="0" smtClean="0"/>
              <a:t>MERC 1998-2003:	100% Cost per FTE</a:t>
            </a:r>
          </a:p>
          <a:p>
            <a:pPr>
              <a:lnSpc>
                <a:spcPct val="80000"/>
              </a:lnSpc>
            </a:pPr>
            <a:endParaRPr lang="en-US" altLang="en-US" sz="2000" dirty="0" smtClean="0"/>
          </a:p>
          <a:p>
            <a:pPr>
              <a:lnSpc>
                <a:spcPct val="80000"/>
              </a:lnSpc>
            </a:pPr>
            <a:r>
              <a:rPr lang="en-US" altLang="en-US" sz="2000" dirty="0" smtClean="0"/>
              <a:t>PMAP 2001-2003:	50% Cost per FTE 					50% MA volume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000" dirty="0" smtClean="0"/>
          </a:p>
          <a:p>
            <a:pPr>
              <a:lnSpc>
                <a:spcPct val="80000"/>
              </a:lnSpc>
            </a:pPr>
            <a:r>
              <a:rPr lang="en-US" altLang="en-US" sz="2000" dirty="0" smtClean="0"/>
              <a:t>2004-2007:		67% cost per FTE, 33% MA volume</a:t>
            </a:r>
            <a:endParaRPr lang="en-US" altLang="en-US" sz="2400" dirty="0" smtClean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 dirty="0" smtClean="0"/>
              <a:t>				10% discretionary fund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000" dirty="0" smtClean="0"/>
          </a:p>
          <a:p>
            <a:pPr>
              <a:lnSpc>
                <a:spcPct val="80000"/>
              </a:lnSpc>
            </a:pPr>
            <a:r>
              <a:rPr lang="en-US" altLang="en-US" sz="2000" dirty="0" smtClean="0"/>
              <a:t>2007-2013: 		100% MA volume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 dirty="0" smtClean="0"/>
              <a:t>				20% bonus for high volume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 dirty="0" smtClean="0"/>
              <a:t>				</a:t>
            </a:r>
          </a:p>
          <a:p>
            <a:pPr>
              <a:lnSpc>
                <a:spcPct val="80000"/>
              </a:lnSpc>
            </a:pPr>
            <a:r>
              <a:rPr lang="en-US" altLang="en-US" sz="2000" dirty="0" smtClean="0"/>
              <a:t>2014 - on: </a:t>
            </a:r>
            <a:r>
              <a:rPr lang="en-US" altLang="en-US" sz="2000" dirty="0"/>
              <a:t>		100% MA volume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 dirty="0"/>
              <a:t>				</a:t>
            </a:r>
            <a:r>
              <a:rPr lang="en-US" altLang="en-US" sz="2000" dirty="0" smtClean="0"/>
              <a:t>10</a:t>
            </a:r>
            <a:r>
              <a:rPr lang="en-US" altLang="en-US" sz="2000" dirty="0"/>
              <a:t>% </a:t>
            </a:r>
            <a:r>
              <a:rPr lang="en-US" altLang="en-US" sz="2000" dirty="0" smtClean="0"/>
              <a:t>bonus, ends in 2016</a:t>
            </a:r>
          </a:p>
          <a:p>
            <a:pPr>
              <a:lnSpc>
                <a:spcPct val="80000"/>
              </a:lnSpc>
              <a:buNone/>
            </a:pPr>
            <a:endParaRPr lang="en-US" altLang="en-US" sz="2000" dirty="0" smtClean="0"/>
          </a:p>
          <a:p>
            <a:pPr>
              <a:lnSpc>
                <a:spcPct val="80000"/>
              </a:lnSpc>
            </a:pPr>
            <a:r>
              <a:rPr lang="en-US" altLang="en-US" sz="2000" dirty="0"/>
              <a:t>Roug</a:t>
            </a:r>
            <a:r>
              <a:rPr lang="en-US" altLang="en-US" sz="2000" dirty="0" smtClean="0"/>
              <a:t>hly </a:t>
            </a:r>
            <a:r>
              <a:rPr lang="en-US" altLang="en-US" sz="2000" dirty="0"/>
              <a:t>$600M distributed since 1998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000" dirty="0" smtClean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000" dirty="0" smtClean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 dirty="0" smtClean="0"/>
              <a:t>		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MERC Sources and Uses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2037956"/>
              </p:ext>
            </p:extLst>
          </p:nvPr>
        </p:nvGraphicFramePr>
        <p:xfrm>
          <a:off x="1187450" y="1524000"/>
          <a:ext cx="7318375" cy="495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1" name="Worksheet" r:id="rId3" imgW="5924461" imgH="4009961" progId="Excel.Sheet.12">
                  <p:embed/>
                </p:oleObj>
              </mc:Choice>
              <mc:Fallback>
                <p:oleObj name="Worksheet" r:id="rId3" imgW="5924461" imgH="400996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87450" y="1524000"/>
                        <a:ext cx="7318375" cy="495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4686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MERC Funds outside the formula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Public program funds from DHS:</a:t>
            </a:r>
          </a:p>
          <a:p>
            <a:pPr lvl="1"/>
            <a:r>
              <a:rPr lang="en-US" dirty="0" smtClean="0"/>
              <a:t>$</a:t>
            </a:r>
            <a:r>
              <a:rPr lang="en-US" dirty="0"/>
              <a:t>2,157,000 </a:t>
            </a:r>
            <a:r>
              <a:rPr lang="en-US" dirty="0" smtClean="0"/>
              <a:t>to </a:t>
            </a:r>
            <a:r>
              <a:rPr lang="en-US" dirty="0"/>
              <a:t>the University of Minnesota Board of Regents for the purposes </a:t>
            </a:r>
            <a:r>
              <a:rPr lang="en-US" dirty="0" smtClean="0"/>
              <a:t>in </a:t>
            </a:r>
            <a:r>
              <a:rPr lang="en-US" dirty="0"/>
              <a:t>sections 137.38 to 137.40;</a:t>
            </a:r>
          </a:p>
          <a:p>
            <a:pPr lvl="1"/>
            <a:r>
              <a:rPr lang="en-US" dirty="0" smtClean="0"/>
              <a:t>$</a:t>
            </a:r>
            <a:r>
              <a:rPr lang="en-US" dirty="0"/>
              <a:t>1,035,360 </a:t>
            </a:r>
            <a:r>
              <a:rPr lang="en-US" dirty="0" smtClean="0"/>
              <a:t>to Hennepin </a:t>
            </a:r>
            <a:r>
              <a:rPr lang="en-US" dirty="0"/>
              <a:t>County Medical Center for clinical medical education;</a:t>
            </a:r>
          </a:p>
          <a:p>
            <a:pPr lvl="1"/>
            <a:r>
              <a:rPr lang="en-US" dirty="0" smtClean="0"/>
              <a:t>$17,400,000 to University </a:t>
            </a:r>
            <a:r>
              <a:rPr lang="en-US" dirty="0"/>
              <a:t>of </a:t>
            </a:r>
            <a:r>
              <a:rPr lang="en-US" dirty="0" smtClean="0"/>
              <a:t>Minnesota </a:t>
            </a:r>
            <a:r>
              <a:rPr lang="en-US" dirty="0"/>
              <a:t>for purposes of medical education;</a:t>
            </a:r>
          </a:p>
          <a:p>
            <a:pPr lvl="1"/>
            <a:r>
              <a:rPr lang="en-US" dirty="0" smtClean="0"/>
              <a:t>$</a:t>
            </a:r>
            <a:r>
              <a:rPr lang="en-US" dirty="0"/>
              <a:t>1,121,640 </a:t>
            </a:r>
            <a:r>
              <a:rPr lang="en-US" dirty="0" smtClean="0"/>
              <a:t>to </a:t>
            </a:r>
            <a:r>
              <a:rPr lang="en-US" dirty="0"/>
              <a:t>clinical </a:t>
            </a:r>
            <a:r>
              <a:rPr lang="en-US" dirty="0" smtClean="0"/>
              <a:t>education </a:t>
            </a:r>
            <a:r>
              <a:rPr lang="en-US" dirty="0"/>
              <a:t>dental innovation grants </a:t>
            </a:r>
            <a:endParaRPr lang="en-US" dirty="0" smtClean="0"/>
          </a:p>
          <a:p>
            <a:pPr lvl="1"/>
            <a:endParaRPr lang="en-US" dirty="0"/>
          </a:p>
          <a:p>
            <a:pPr marL="434974" lvl="1"/>
            <a:r>
              <a:rPr lang="en-US" sz="2400" dirty="0"/>
              <a:t>Health Care Access Fund:</a:t>
            </a:r>
          </a:p>
          <a:p>
            <a:pPr marL="708024" lvl="2"/>
            <a:r>
              <a:rPr lang="en-US" sz="2200" dirty="0"/>
              <a:t>$1,000,000 to family medicine residency programs outside the 7-county metro area focused on training of family medicine physicians to serve </a:t>
            </a:r>
            <a:r>
              <a:rPr lang="en-US" dirty="0" smtClean="0"/>
              <a:t>non-metro communities. </a:t>
            </a:r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77494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990600"/>
          </a:xfrm>
        </p:spPr>
        <p:txBody>
          <a:bodyPr/>
          <a:lstStyle/>
          <a:p>
            <a:r>
              <a:rPr lang="en-US" dirty="0" smtClean="0"/>
              <a:t>MERC Formula Funds – 2014 base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1067273"/>
            <a:ext cx="8915400" cy="5672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94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MERC Formula 2014 - present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Training site must be a Medicaid provider</a:t>
            </a:r>
          </a:p>
          <a:p>
            <a:r>
              <a:rPr lang="en-US" dirty="0" smtClean="0"/>
              <a:t>Funds divided based on relative Medicaid volume among all applicants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Outlier limiters: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Site must have at least .1 trainee </a:t>
            </a:r>
            <a:r>
              <a:rPr lang="en-US" dirty="0" smtClean="0"/>
              <a:t>FTE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No sites </a:t>
            </a:r>
            <a:r>
              <a:rPr lang="en-US" dirty="0"/>
              <a:t>shall receive a grant per FTE trainee that is in excess of the 95th percentile grant per </a:t>
            </a:r>
            <a:r>
              <a:rPr lang="en-US" dirty="0" smtClean="0"/>
              <a:t>FTE across all sites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No site can receive more than its reported expenditures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Bonus to largest sites phased out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20% through FY 13, 10% in FY 14 &amp; 15, 0% thereafter </a:t>
            </a:r>
          </a:p>
          <a:p>
            <a:pPr>
              <a:lnSpc>
                <a:spcPct val="150000"/>
              </a:lnSpc>
            </a:pPr>
            <a:endParaRPr lang="en-US" dirty="0" smtClean="0"/>
          </a:p>
          <a:p>
            <a:pPr lvl="1">
              <a:lnSpc>
                <a:spcPct val="150000"/>
              </a:lnSpc>
            </a:pPr>
            <a:endParaRPr lang="en-US" dirty="0" smtClean="0"/>
          </a:p>
          <a:p>
            <a:pPr lvl="1">
              <a:lnSpc>
                <a:spcPct val="150000"/>
              </a:lnSpc>
            </a:pPr>
            <a:endParaRPr lang="en-US" dirty="0" smtClean="0"/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62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MERC Eligibility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676400"/>
            <a:ext cx="7620000" cy="5181600"/>
          </a:xfrm>
        </p:spPr>
        <p:txBody>
          <a:bodyPr/>
          <a:lstStyle/>
          <a:p>
            <a:endParaRPr lang="en-US" altLang="en-US" sz="2600" dirty="0" smtClean="0"/>
          </a:p>
          <a:p>
            <a:r>
              <a:rPr lang="en-US" altLang="en-US" sz="2600" dirty="0" smtClean="0"/>
              <a:t>Accredited clinical education programs for:</a:t>
            </a:r>
          </a:p>
          <a:p>
            <a:endParaRPr lang="en-US" altLang="en-US" sz="2800" dirty="0" smtClean="0"/>
          </a:p>
          <a:p>
            <a:endParaRPr lang="en-US" altLang="en-US" sz="2800" dirty="0"/>
          </a:p>
          <a:p>
            <a:endParaRPr lang="en-US" altLang="en-US" sz="2800" dirty="0" smtClean="0"/>
          </a:p>
          <a:p>
            <a:endParaRPr lang="en-US" altLang="en-US" sz="2800" dirty="0"/>
          </a:p>
          <a:p>
            <a:endParaRPr lang="en-US" altLang="en-US" sz="2800" dirty="0" smtClean="0"/>
          </a:p>
          <a:p>
            <a:endParaRPr lang="en-US" altLang="en-US" sz="2800" dirty="0" smtClean="0"/>
          </a:p>
          <a:p>
            <a:r>
              <a:rPr lang="en-US" altLang="en-US" sz="2800" dirty="0" smtClean="0"/>
              <a:t>Site must be </a:t>
            </a:r>
            <a:r>
              <a:rPr lang="en-US" altLang="en-US" sz="2800" dirty="0"/>
              <a:t>funded in part by patient care revenues and </a:t>
            </a:r>
            <a:r>
              <a:rPr lang="en-US" altLang="en-US" sz="2800" dirty="0" smtClean="0"/>
              <a:t>be </a:t>
            </a:r>
            <a:r>
              <a:rPr lang="en-US" altLang="en-US" sz="2800" dirty="0"/>
              <a:t>a Medicaid </a:t>
            </a:r>
            <a:r>
              <a:rPr lang="en-US" altLang="en-US" sz="2800" dirty="0" smtClean="0"/>
              <a:t>site </a:t>
            </a:r>
            <a:endParaRPr lang="en-US" altLang="en-US" sz="2800" dirty="0"/>
          </a:p>
          <a:p>
            <a:endParaRPr lang="en-US" altLang="en-US" sz="2600" dirty="0" smtClean="0"/>
          </a:p>
          <a:p>
            <a:endParaRPr lang="en-US" altLang="en-US" sz="2600" dirty="0" smtClean="0"/>
          </a:p>
          <a:p>
            <a:endParaRPr lang="en-US" altLang="en-US" sz="26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0876973"/>
              </p:ext>
            </p:extLst>
          </p:nvPr>
        </p:nvGraphicFramePr>
        <p:xfrm>
          <a:off x="1752600" y="2743200"/>
          <a:ext cx="6096000" cy="24688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36427">
                <a:tc>
                  <a:txBody>
                    <a:bodyPr/>
                    <a:lstStyle/>
                    <a:p>
                      <a:r>
                        <a:rPr lang="en-US" alt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Physicians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Pharmacists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36427">
                <a:tc>
                  <a:txBody>
                    <a:bodyPr/>
                    <a:lstStyle/>
                    <a:p>
                      <a:r>
                        <a:rPr lang="en-US" altLang="en-US" sz="1800" dirty="0" smtClean="0"/>
                        <a:t>Dentists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en-US" sz="1800" dirty="0" smtClean="0"/>
                        <a:t>Chiropractors</a:t>
                      </a:r>
                      <a:endParaRPr lang="en-US" dirty="0"/>
                    </a:p>
                  </a:txBody>
                  <a:tcPr/>
                </a:tc>
              </a:tr>
              <a:tr h="336427">
                <a:tc>
                  <a:txBody>
                    <a:bodyPr/>
                    <a:lstStyle/>
                    <a:p>
                      <a:r>
                        <a:rPr lang="en-US" altLang="en-US" sz="1800" dirty="0" smtClean="0"/>
                        <a:t>Advanced Practice</a:t>
                      </a:r>
                      <a:r>
                        <a:rPr lang="en-US" altLang="en-US" sz="1800" baseline="0" dirty="0" smtClean="0"/>
                        <a:t> </a:t>
                      </a:r>
                      <a:r>
                        <a:rPr lang="en-US" altLang="en-US" sz="1800" dirty="0" smtClean="0"/>
                        <a:t>RNs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en-US" sz="1800" dirty="0" smtClean="0"/>
                        <a:t>Physician Assistants</a:t>
                      </a:r>
                      <a:endParaRPr lang="en-US" dirty="0"/>
                    </a:p>
                  </a:txBody>
                  <a:tcPr/>
                </a:tc>
              </a:tr>
              <a:tr h="336427">
                <a:tc>
                  <a:txBody>
                    <a:bodyPr/>
                    <a:lstStyle/>
                    <a:p>
                      <a:r>
                        <a:rPr lang="en-US" altLang="en-US" sz="1800" dirty="0" smtClean="0"/>
                        <a:t>Psychologists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Dental therapists and advanced dental therapists</a:t>
                      </a:r>
                      <a:endParaRPr lang="en-US" dirty="0"/>
                    </a:p>
                  </a:txBody>
                  <a:tcPr/>
                </a:tc>
              </a:tr>
              <a:tr h="336427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Clinical social workers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Community paramedics</a:t>
                      </a:r>
                      <a:endParaRPr lang="en-US" dirty="0"/>
                    </a:p>
                  </a:txBody>
                  <a:tcPr/>
                </a:tc>
              </a:tr>
              <a:tr h="3364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Community health workers</a:t>
                      </a:r>
                      <a:endParaRPr lang="en-US" alt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ustom 4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072B62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2313</TotalTime>
  <Words>769</Words>
  <Application>Microsoft Office PowerPoint</Application>
  <PresentationFormat>On-screen Show (4:3)</PresentationFormat>
  <Paragraphs>256</Paragraphs>
  <Slides>15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Times New Roman</vt:lpstr>
      <vt:lpstr>Wingdings</vt:lpstr>
      <vt:lpstr>Clarity</vt:lpstr>
      <vt:lpstr>Microsoft Excel Worksheet</vt:lpstr>
      <vt:lpstr>MERC: medical education &amp; research costs Minnesota’s Clinical training support Program</vt:lpstr>
      <vt:lpstr>Original MERC Principles</vt:lpstr>
      <vt:lpstr>1995 MERC Task Force</vt:lpstr>
      <vt:lpstr>MERC Formula Timeline</vt:lpstr>
      <vt:lpstr>MERC Sources and Uses</vt:lpstr>
      <vt:lpstr>MERC Funds outside the formula</vt:lpstr>
      <vt:lpstr>MERC Formula Funds – 2014 base</vt:lpstr>
      <vt:lpstr>MERC Formula 2014 - present</vt:lpstr>
      <vt:lpstr>MERC Eligibility</vt:lpstr>
      <vt:lpstr>Use of MERC Funds</vt:lpstr>
      <vt:lpstr>2014 MERC Distribution </vt:lpstr>
      <vt:lpstr>PowerPoint Presentation</vt:lpstr>
      <vt:lpstr>2014 MERC Distribution Top 20 Grant Recipients</vt:lpstr>
      <vt:lpstr>2014 MERC Distribution Grant Ranges</vt:lpstr>
      <vt:lpstr>Contact Information</vt:lpstr>
    </vt:vector>
  </TitlesOfParts>
  <Company>Minnesota Department of Health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Aguilar</dc:creator>
  <cp:lastModifiedBy>Mark Schoenbaum</cp:lastModifiedBy>
  <cp:revision>71</cp:revision>
  <cp:lastPrinted>2014-08-21T19:57:01Z</cp:lastPrinted>
  <dcterms:created xsi:type="dcterms:W3CDTF">2011-04-19T16:01:10Z</dcterms:created>
  <dcterms:modified xsi:type="dcterms:W3CDTF">2014-09-19T18:38:26Z</dcterms:modified>
</cp:coreProperties>
</file>